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0" r:id="rId13"/>
    <p:sldId id="291" r:id="rId14"/>
    <p:sldId id="292" r:id="rId15"/>
    <p:sldId id="293" r:id="rId16"/>
    <p:sldId id="294" r:id="rId17"/>
    <p:sldId id="295" r:id="rId18"/>
    <p:sldId id="298" r:id="rId19"/>
    <p:sldId id="299" r:id="rId20"/>
    <p:sldId id="300" r:id="rId21"/>
    <p:sldId id="301" r:id="rId22"/>
    <p:sldId id="302" r:id="rId23"/>
    <p:sldId id="303" r:id="rId24"/>
    <p:sldId id="314" r:id="rId25"/>
    <p:sldId id="317" r:id="rId2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ecmundo.com.br/nvidia/63268-mfaa-nova-arma-nvidia-melhorar-graficos-jogos.htm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https://diaadiaonline.com.br/tag/warner/</a:t>
            </a:r>
            <a:endParaRPr/>
          </a:p>
        </p:txBody>
      </p:sp>
      <p:sp>
        <p:nvSpPr>
          <p:cNvPr id="377" name="Google Shape;377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6" name="Google Shape;38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6" name="Google Shape;39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5" name="Google Shape;46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3" name="Google Shape;603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ea08ef51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" name="Google Shape;39;gea08ef51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gea08ef51d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a08ef51da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ea08ef51da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ea08ef51da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ea08ef51da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gea08ef51da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https://www.tecmundo.com.br/nvidia/63268-mfaa-nova-arma-nvidia-melhorar-graficos-jogos.htm</a:t>
            </a:r>
            <a:endParaRPr/>
          </a:p>
        </p:txBody>
      </p:sp>
      <p:sp>
        <p:nvSpPr>
          <p:cNvPr id="58" name="Google Shape;58;gea08ef51da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ea08ef51da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gea08ef51da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gea08ef51da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QOwzkND_ooU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ardwaretimes.com/pc-graphics-settings-explained-mlaa-vs-msaa-vs-fxaa-vs-taa-vs-smaa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drenaline.com.br/noticias/v/71018/nvidia-deep-learning-anti-aliasing-dlaa-deve-estrear-em-elder-scrolls-onlin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time_continue=125&amp;v=Nef6yWYu0-I&amp;feature=emb_logo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24: Aliasing e Anti-aliasing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3" descr="page66image773856"/>
          <p:cNvPicPr preferRelativeResize="0"/>
          <p:nvPr/>
        </p:nvPicPr>
        <p:blipFill rotWithShape="1">
          <a:blip r:embed="rId3">
            <a:alphaModFix/>
          </a:blip>
          <a:srcRect l="6130" t="15096" r="6262" b="17945"/>
          <a:stretch/>
        </p:blipFill>
        <p:spPr>
          <a:xfrm>
            <a:off x="1879600" y="1752600"/>
            <a:ext cx="5626100" cy="32250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Efeito das Rodas da Carruagem</a:t>
            </a:r>
            <a:br>
              <a:rPr lang="pt-BR"/>
            </a:br>
            <a:r>
              <a:rPr lang="pt-BR" sz="2000"/>
              <a:t>Wagon wheel illusion </a:t>
            </a:r>
            <a:br>
              <a:rPr lang="pt-BR"/>
            </a:br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1"/>
          </p:nvPr>
        </p:nvSpPr>
        <p:spPr>
          <a:xfrm>
            <a:off x="390548" y="9151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taxa de quadros da câmera (taxa de amostragem temporal) é muito baixa para girar a roda rapidamente.</a:t>
            </a:r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03" name="Google Shape;103;p13"/>
          <p:cNvSpPr/>
          <p:nvPr/>
        </p:nvSpPr>
        <p:spPr>
          <a:xfrm>
            <a:off x="779348" y="5041397"/>
            <a:ext cx="7585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Criado por Jesse Mason, </a:t>
            </a:r>
            <a:r>
              <a:rPr lang="pt-BR" sz="18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https://www.youtube.com/watch?v=QOwzkND_ooU</a:t>
            </a: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Artefatos de Amostragem em Computação Gráfica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Artefatos devido à amostragem - “Aliasing”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- Serrilhamento - amostragem no espaço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- Efeito da roda da carruagem - amostragem no tempo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- Moiré - imagens geradas de subamostragem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- [Muito mais] ...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Percebemos isso em sinais que se modificam muito rapidamente (alta frequência) e amostramos o sinal muito esparsamente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Problema de aliasing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353" name="Google Shape;35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19913" y="705854"/>
            <a:ext cx="4853375" cy="4455691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8"/>
          <p:cNvSpPr/>
          <p:nvPr/>
        </p:nvSpPr>
        <p:spPr>
          <a:xfrm>
            <a:off x="1460500" y="5047246"/>
            <a:ext cx="67056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Amostragens</a:t>
            </a:r>
            <a:endParaRPr/>
          </a:p>
        </p:txBody>
      </p:sp>
      <p:sp>
        <p:nvSpPr>
          <p:cNvPr id="360" name="Google Shape;360;p3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Frequências mais altas precisam de amostragem mais densas</a:t>
            </a:r>
            <a:endParaRPr/>
          </a:p>
        </p:txBody>
      </p:sp>
      <p:sp>
        <p:nvSpPr>
          <p:cNvPr id="361" name="Google Shape;361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362" name="Google Shape;36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255" y="1974709"/>
            <a:ext cx="5273145" cy="355005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319474" y="1526155"/>
            <a:ext cx="324159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Locais de amostragem periódica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791200" y="2395835"/>
            <a:ext cx="3251201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de baixa frequência: amostrado adequadamente para uma reconstrução razoável</a:t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5826160" y="3921036"/>
            <a:ext cx="3063839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sinal de alta frequência não é suficientemente amostrado: a reconstrução parece incorretamente ser de um sinal de baixa frequência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subamostragem cria "aliases"</a:t>
            </a: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body" idx="1"/>
          </p:nvPr>
        </p:nvSpPr>
        <p:spPr>
          <a:xfrm>
            <a:off x="390548" y="3924299"/>
            <a:ext cx="8428232" cy="1511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sinal de alta frequência é insuficientemente amostrado: as amostras parecem erroneamente ser de um sinal de baixa frequência.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Duas frequências indistinguíveis em uma determinada taxa de amostragem são chamadas de “aliases”.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373" name="Google Shape;37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8850" y="1072514"/>
            <a:ext cx="7226300" cy="28263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“Alias” = Identidade Falsa</a:t>
            </a:r>
            <a:endParaRPr/>
          </a:p>
        </p:txBody>
      </p:sp>
      <p:sp>
        <p:nvSpPr>
          <p:cNvPr id="380" name="Google Shape;380;p41"/>
          <p:cNvSpPr txBox="1">
            <a:spLocks noGrp="1"/>
          </p:cNvSpPr>
          <p:nvPr>
            <p:ph type="body" idx="1"/>
          </p:nvPr>
        </p:nvSpPr>
        <p:spPr>
          <a:xfrm>
            <a:off x="390548" y="4521200"/>
            <a:ext cx="8428232" cy="813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"Batman" = identidade secreta ("alias") de Bruce Wayne para esconder sua verdadeira identidade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9181" y="838985"/>
            <a:ext cx="4838214" cy="3230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86503" y="769356"/>
            <a:ext cx="6423570" cy="36121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Aliasing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292231" y="838985"/>
            <a:ext cx="865380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Ideia de anti-aliasing: filtre as altas frequências antes de amostrar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Rasterização</a:t>
            </a:r>
            <a:r>
              <a:rPr lang="pt-BR"/>
              <a:t>: amostragem de pontos no espaço 2D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valores dos pixels são vermelhos ou brancos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amostra está dentro ou fora do triângulo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392" name="Google Shape;392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7538" y="2415824"/>
            <a:ext cx="6921500" cy="1750113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2"/>
          <p:cNvSpPr/>
          <p:nvPr/>
        </p:nvSpPr>
        <p:spPr>
          <a:xfrm>
            <a:off x="3456725" y="3460225"/>
            <a:ext cx="15807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Anti-aliasing</a:t>
            </a:r>
            <a:endParaRPr/>
          </a:p>
        </p:txBody>
      </p:sp>
      <p:sp>
        <p:nvSpPr>
          <p:cNvPr id="400" name="Google Shape;400;p43"/>
          <p:cNvSpPr txBox="1">
            <a:spLocks noGrp="1"/>
          </p:cNvSpPr>
          <p:nvPr>
            <p:ph type="body" idx="1"/>
          </p:nvPr>
        </p:nvSpPr>
        <p:spPr>
          <a:xfrm>
            <a:off x="390548" y="4203700"/>
            <a:ext cx="8428232" cy="1131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as bordas suavizadas do triângulo rasterizado: onde os valores dos pixels assumem valores intermediários</a:t>
            </a:r>
            <a:endParaRPr/>
          </a:p>
        </p:txBody>
      </p:sp>
      <p:sp>
        <p:nvSpPr>
          <p:cNvPr id="401" name="Google Shape;40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402" name="Google Shape;40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604" y="948976"/>
            <a:ext cx="7670800" cy="190852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3"/>
          <p:cNvSpPr/>
          <p:nvPr/>
        </p:nvSpPr>
        <p:spPr>
          <a:xfrm>
            <a:off x="1927755" y="2857500"/>
            <a:ext cx="285373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Pré-filtragem</a:t>
            </a:r>
            <a:endParaRPr sz="24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(remover frequências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acima do limite de Nyquist) 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43"/>
          <p:cNvSpPr/>
          <p:nvPr/>
        </p:nvSpPr>
        <p:spPr>
          <a:xfrm>
            <a:off x="5006275" y="2857500"/>
            <a:ext cx="2073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Amostragem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b="1"/>
              <a:t>Amostragem por Pontos vs Anti-Aliasing </a:t>
            </a:r>
            <a:br>
              <a:rPr lang="pt-BR"/>
            </a:br>
            <a:endParaRPr/>
          </a:p>
        </p:txBody>
      </p:sp>
      <p:sp>
        <p:nvSpPr>
          <p:cNvPr id="426" name="Google Shape;426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27" name="Google Shape;427;p46" descr="page104image174186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7395" y="1120061"/>
            <a:ext cx="3798834" cy="3798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6" descr="page104image17418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9000" y="1120061"/>
            <a:ext cx="3787561" cy="3787561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6"/>
          <p:cNvSpPr/>
          <p:nvPr/>
        </p:nvSpPr>
        <p:spPr>
          <a:xfrm>
            <a:off x="597394" y="4933042"/>
            <a:ext cx="37875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sp>
        <p:nvSpPr>
          <p:cNvPr id="430" name="Google Shape;430;p46"/>
          <p:cNvSpPr/>
          <p:nvPr/>
        </p:nvSpPr>
        <p:spPr>
          <a:xfrm>
            <a:off x="4698999" y="4933042"/>
            <a:ext cx="37875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Pré-filtrado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b="1"/>
              <a:t>Borrar Imagem vs. Anti-aliasing</a:t>
            </a:r>
            <a:endParaRPr/>
          </a:p>
        </p:txBody>
      </p:sp>
      <p:sp>
        <p:nvSpPr>
          <p:cNvPr id="436" name="Google Shape;43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437" name="Google Shape;437;p47" descr="page104image174188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9000" y="1120061"/>
            <a:ext cx="3787561" cy="378756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7"/>
          <p:cNvSpPr/>
          <p:nvPr/>
        </p:nvSpPr>
        <p:spPr>
          <a:xfrm>
            <a:off x="597394" y="4933042"/>
            <a:ext cx="37875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 Borrado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(amostre e filtre)</a:t>
            </a:r>
            <a:endParaRPr/>
          </a:p>
        </p:txBody>
      </p:sp>
      <p:sp>
        <p:nvSpPr>
          <p:cNvPr id="439" name="Google Shape;439;p47"/>
          <p:cNvSpPr/>
          <p:nvPr/>
        </p:nvSpPr>
        <p:spPr>
          <a:xfrm>
            <a:off x="4698999" y="4933042"/>
            <a:ext cx="3787561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Pré-filtrado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(filtre e amostre)</a:t>
            </a:r>
            <a:endParaRPr/>
          </a:p>
        </p:txBody>
      </p:sp>
      <p:pic>
        <p:nvPicPr>
          <p:cNvPr id="440" name="Google Shape;440;p47" descr="page105image17419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7393" y="1120060"/>
            <a:ext cx="3787561" cy="3787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Aliasing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227" y="838985"/>
            <a:ext cx="7477545" cy="4356078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/>
          <p:nvPr/>
        </p:nvSpPr>
        <p:spPr>
          <a:xfrm>
            <a:off x="2644219" y="5470478"/>
            <a:ext cx="5794744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https://tweakguides.pcgamingwiki.com/Graphics_11.html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Teorema de Nyquist</a:t>
            </a:r>
            <a:br>
              <a:rPr lang="pt-BR"/>
            </a:b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Frequência de Nyquist é definida como sendo a metade da frequência de amostragem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Logo, não obtemos aliasing em sinais onde as frequências presentes são menores que a frequência de Nyquist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Consequência: a amostragem com o dobro da frequência mais alta do sinal eliminará o aliasing</a:t>
            </a:r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Sinal vs frequência de Nyquist: exemplo</a:t>
            </a:r>
            <a:endParaRPr/>
          </a:p>
        </p:txBody>
      </p:sp>
      <p:sp>
        <p:nvSpPr>
          <p:cNvPr id="454" name="Google Shape;454;p4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i="1">
                <a:latin typeface="Arial"/>
                <a:ea typeface="Arial"/>
                <a:cs typeface="Arial"/>
                <a:sym typeface="Arial"/>
              </a:rPr>
              <a:t>sin(2𝜋 /32)x </a:t>
            </a:r>
            <a:r>
              <a:rPr lang="pt-BR"/>
              <a:t>— frequência 1/32; 32 pixels por ciclo </a:t>
            </a:r>
            <a:endParaRPr/>
          </a:p>
        </p:txBody>
      </p:sp>
      <p:sp>
        <p:nvSpPr>
          <p:cNvPr id="455" name="Google Shape;45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456" name="Google Shape;456;p49" descr="page108image174255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3669" y="1443824"/>
            <a:ext cx="3635864" cy="36358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49" descr="page108image174259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7244" y="1517564"/>
            <a:ext cx="3462610" cy="3555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63807" y="1443824"/>
            <a:ext cx="3648597" cy="3655627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49"/>
          <p:cNvSpPr/>
          <p:nvPr/>
        </p:nvSpPr>
        <p:spPr>
          <a:xfrm>
            <a:off x="1480411" y="5139870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460" name="Google Shape;460;p49"/>
          <p:cNvSpPr/>
          <p:nvPr/>
        </p:nvSpPr>
        <p:spPr>
          <a:xfrm>
            <a:off x="5281556" y="5139870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sp>
        <p:nvSpPr>
          <p:cNvPr id="461" name="Google Shape;461;p49"/>
          <p:cNvSpPr/>
          <p:nvPr/>
        </p:nvSpPr>
        <p:spPr>
          <a:xfrm>
            <a:off x="1246017" y="4702234"/>
            <a:ext cx="2452787" cy="33855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Amostrado a cada 16 pixels</a:t>
            </a:r>
            <a:endParaRPr sz="1200"/>
          </a:p>
        </p:txBody>
      </p:sp>
      <p:sp>
        <p:nvSpPr>
          <p:cNvPr id="462" name="Google Shape;462;p49"/>
          <p:cNvSpPr/>
          <p:nvPr/>
        </p:nvSpPr>
        <p:spPr>
          <a:xfrm>
            <a:off x="3091725" y="1586027"/>
            <a:ext cx="3185487" cy="7078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SEM ALIASING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69492" y="1437577"/>
            <a:ext cx="3642912" cy="363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0" descr="page109image174268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33" y="1458168"/>
            <a:ext cx="3648596" cy="364859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Sinal vs frequência de Nyquist: exemplo</a:t>
            </a:r>
            <a:endParaRPr/>
          </a:p>
        </p:txBody>
      </p:sp>
      <p:sp>
        <p:nvSpPr>
          <p:cNvPr id="471" name="Google Shape;471;p5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i="1">
                <a:latin typeface="Arial"/>
                <a:ea typeface="Arial"/>
                <a:cs typeface="Arial"/>
                <a:sym typeface="Arial"/>
              </a:rPr>
              <a:t>sin(2𝜋 /16)x </a:t>
            </a:r>
            <a:r>
              <a:rPr lang="pt-BR"/>
              <a:t>— frequência 1/16; 16 pixels por ciclo </a:t>
            </a:r>
            <a:endParaRPr/>
          </a:p>
        </p:txBody>
      </p:sp>
      <p:sp>
        <p:nvSpPr>
          <p:cNvPr id="472" name="Google Shape;472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473" name="Google Shape;473;p50" descr="page108image174259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07244" y="1517564"/>
            <a:ext cx="3462610" cy="3555879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0"/>
          <p:cNvSpPr/>
          <p:nvPr/>
        </p:nvSpPr>
        <p:spPr>
          <a:xfrm>
            <a:off x="1480411" y="5139870"/>
            <a:ext cx="198451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do Espaço</a:t>
            </a:r>
            <a:endParaRPr/>
          </a:p>
        </p:txBody>
      </p:sp>
      <p:sp>
        <p:nvSpPr>
          <p:cNvPr id="475" name="Google Shape;475;p50"/>
          <p:cNvSpPr/>
          <p:nvPr/>
        </p:nvSpPr>
        <p:spPr>
          <a:xfrm>
            <a:off x="5281556" y="5139870"/>
            <a:ext cx="23617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Domínio da Frequência</a:t>
            </a:r>
            <a:endParaRPr/>
          </a:p>
        </p:txBody>
      </p:sp>
      <p:sp>
        <p:nvSpPr>
          <p:cNvPr id="476" name="Google Shape;476;p50"/>
          <p:cNvSpPr/>
          <p:nvPr/>
        </p:nvSpPr>
        <p:spPr>
          <a:xfrm>
            <a:off x="1246017" y="4702234"/>
            <a:ext cx="2452787" cy="33855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Amostrado a cada 16 pixels</a:t>
            </a:r>
            <a:endParaRPr/>
          </a:p>
        </p:txBody>
      </p:sp>
      <p:sp>
        <p:nvSpPr>
          <p:cNvPr id="477" name="Google Shape;477;p50"/>
          <p:cNvSpPr/>
          <p:nvPr/>
        </p:nvSpPr>
        <p:spPr>
          <a:xfrm>
            <a:off x="3091725" y="1586027"/>
            <a:ext cx="3309239" cy="70788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 ALIASING</a:t>
            </a:r>
            <a:endParaRPr sz="7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Anti-aliasing usado na primeira parte do curso</a:t>
            </a:r>
            <a:endParaRPr/>
          </a:p>
        </p:txBody>
      </p:sp>
      <p:sp>
        <p:nvSpPr>
          <p:cNvPr id="484" name="Google Shape;48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85" name="Google Shape;48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3870" y="815918"/>
            <a:ext cx="6016260" cy="4059414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1"/>
          <p:cNvSpPr/>
          <p:nvPr/>
        </p:nvSpPr>
        <p:spPr>
          <a:xfrm>
            <a:off x="1656607" y="4887207"/>
            <a:ext cx="359228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reconstruído</a:t>
            </a:r>
            <a:b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(após calcular a média sobre pixel)</a:t>
            </a:r>
            <a:endParaRPr/>
          </a:p>
        </p:txBody>
      </p:sp>
      <p:sp>
        <p:nvSpPr>
          <p:cNvPr id="487" name="Google Shape;487;p51"/>
          <p:cNvSpPr/>
          <p:nvPr/>
        </p:nvSpPr>
        <p:spPr>
          <a:xfrm>
            <a:off x="1945200" y="2423550"/>
            <a:ext cx="2752200" cy="584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original</a:t>
            </a:r>
            <a:b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(borda de alta frequência)</a:t>
            </a:r>
            <a:endParaRPr/>
          </a:p>
        </p:txBody>
      </p:sp>
      <p:sp>
        <p:nvSpPr>
          <p:cNvPr id="488" name="Google Shape;488;p51"/>
          <p:cNvSpPr/>
          <p:nvPr/>
        </p:nvSpPr>
        <p:spPr>
          <a:xfrm>
            <a:off x="4787625" y="2384900"/>
            <a:ext cx="25548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Amostragem densa de sinal</a:t>
            </a:r>
            <a:endParaRPr sz="1100"/>
          </a:p>
        </p:txBody>
      </p:sp>
      <p:sp>
        <p:nvSpPr>
          <p:cNvPr id="489" name="Google Shape;489;p51"/>
          <p:cNvSpPr/>
          <p:nvPr/>
        </p:nvSpPr>
        <p:spPr>
          <a:xfrm>
            <a:off x="5376569" y="4887207"/>
            <a:ext cx="1559658" cy="33855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amostrado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Antialiasing calculando o valor médio do pixel</a:t>
            </a:r>
            <a:endParaRPr/>
          </a:p>
        </p:txBody>
      </p:sp>
      <p:sp>
        <p:nvSpPr>
          <p:cNvPr id="607" name="Google Shape;607;p6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222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Ao rasterizar um triângulo, o valor médio dentro de um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área de pixel de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f(x, y) = inside(tri, x, y) </a:t>
            </a:r>
            <a:r>
              <a:rPr lang="pt-BR"/>
              <a:t>seria  igual a área do pixel coberta pelo triângulo.</a:t>
            </a:r>
            <a:endParaRPr/>
          </a:p>
        </p:txBody>
      </p:sp>
      <p:sp>
        <p:nvSpPr>
          <p:cNvPr id="608" name="Google Shape;60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609" name="Google Shape;60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1314" y="2354754"/>
            <a:ext cx="5379522" cy="2521261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62"/>
          <p:cNvSpPr/>
          <p:nvPr/>
        </p:nvSpPr>
        <p:spPr>
          <a:xfrm>
            <a:off x="530976" y="2650850"/>
            <a:ext cx="1595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Original</a:t>
            </a:r>
            <a:endParaRPr/>
          </a:p>
        </p:txBody>
      </p:sp>
      <p:sp>
        <p:nvSpPr>
          <p:cNvPr id="611" name="Google Shape;611;p62"/>
          <p:cNvSpPr/>
          <p:nvPr/>
        </p:nvSpPr>
        <p:spPr>
          <a:xfrm>
            <a:off x="530976" y="3993001"/>
            <a:ext cx="1570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Filtrado</a:t>
            </a:r>
            <a:endParaRPr/>
          </a:p>
        </p:txBody>
      </p:sp>
      <p:cxnSp>
        <p:nvCxnSpPr>
          <p:cNvPr id="612" name="Google Shape;612;p62"/>
          <p:cNvCxnSpPr/>
          <p:nvPr/>
        </p:nvCxnSpPr>
        <p:spPr>
          <a:xfrm>
            <a:off x="3847606" y="5106391"/>
            <a:ext cx="926275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613" name="Google Shape;613;p62"/>
          <p:cNvSpPr/>
          <p:nvPr/>
        </p:nvSpPr>
        <p:spPr>
          <a:xfrm>
            <a:off x="3847606" y="5076503"/>
            <a:ext cx="1017002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639" name="Google Shape;639;p6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640" name="Google Shape;640;p65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813" cy="104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VER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https://www.hardwaretimes.com/pc-graphics-settings-explained-mlaa-vs-msaa-vs-fxaa-vs-taa-vs-smaa/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https://adrenaline.com.br/noticias/v/71018/nvidia-deep-learning-anti-aliasing-dlaa-deve-estrear-em-elder-scrolls-online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Existe outras técnicas?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278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SSAA (Super Sampling Anti-Aliasing *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FSAA (Full Sample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MSAA (MultiSample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FXAA (Fast Approximate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TAA (Temporal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TXAA (Temporal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MLAA (Morphological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SMAA (Sub-pixel Morphological Anti-Aliasing)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54" name="Google Shape;54;p7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o mercado está fazendo</a:t>
            </a:r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8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Nvidia</a:t>
            </a:r>
            <a:endParaRPr/>
          </a:p>
        </p:txBody>
      </p:sp>
      <p:pic>
        <p:nvPicPr>
          <p:cNvPr id="63" name="Google Shape;6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442" y="1389967"/>
            <a:ext cx="6390105" cy="3565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o mercado está fazendo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475013" y="5164508"/>
            <a:ext cx="68580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https://www.youtube.com/watch?time_continue=125&amp;v=Nef6yWYu0-I&amp;feature=emb_logo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Vamos estudar os princípios desse efeito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390548" y="952107"/>
            <a:ext cx="8428232" cy="4383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Para isso vamos estudar um pouco de </a:t>
            </a:r>
            <a:r>
              <a:rPr lang="pt-BR" sz="2200" b="1"/>
              <a:t>Processamento Digital de Imagens</a:t>
            </a:r>
            <a:r>
              <a:rPr lang="pt-BR" sz="2200"/>
              <a:t>.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O foco é entender problemas de amostragem, mas será apresentada uma base para tudo isso.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Vamos ver os principais problemas decorrente da amostragem que estamos fazendo.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Serrilhamento (Jaggies)</a:t>
            </a:r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85" name="Google Shape;85;p11"/>
          <p:cNvPicPr preferRelativeResize="0"/>
          <p:nvPr/>
        </p:nvPicPr>
        <p:blipFill rotWithShape="1">
          <a:blip r:embed="rId3">
            <a:alphaModFix/>
          </a:blip>
          <a:srcRect l="636" t="31352"/>
          <a:stretch/>
        </p:blipFill>
        <p:spPr>
          <a:xfrm>
            <a:off x="381495" y="1409700"/>
            <a:ext cx="8358892" cy="345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Efeito Moiré </a:t>
            </a:r>
            <a:br>
              <a:rPr lang="pt-BR"/>
            </a:b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1510004" y="4908106"/>
            <a:ext cx="306199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Resolução máxima</a:t>
            </a: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0005" y="842756"/>
            <a:ext cx="6189318" cy="3941149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2"/>
          <p:cNvSpPr txBox="1"/>
          <p:nvPr/>
        </p:nvSpPr>
        <p:spPr>
          <a:xfrm>
            <a:off x="4526393" y="4792074"/>
            <a:ext cx="3061996" cy="707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Metade da resolução</a:t>
            </a:r>
            <a:endParaRPr/>
          </a:p>
          <a:p>
            <a:pPr marL="0" marR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pixels </a:t>
            </a: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ímpares</a:t>
            </a:r>
            <a:r>
              <a:rPr lang="pt-BR" sz="14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foram saltados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823</Words>
  <Application>Microsoft Macintosh PowerPoint</Application>
  <PresentationFormat>On-screen Show (16:10)</PresentationFormat>
  <Paragraphs>156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Verdana</vt:lpstr>
      <vt:lpstr>Personalizar design</vt:lpstr>
      <vt:lpstr>PowerPoint Presentation</vt:lpstr>
      <vt:lpstr>Aliasing</vt:lpstr>
      <vt:lpstr>VER</vt:lpstr>
      <vt:lpstr>Existe outras técnicas?</vt:lpstr>
      <vt:lpstr>O que o mercado está fazendo</vt:lpstr>
      <vt:lpstr>O que o mercado está fazendo</vt:lpstr>
      <vt:lpstr>Vamos estudar os princípios desse efeito</vt:lpstr>
      <vt:lpstr>Serrilhamento (Jaggies)</vt:lpstr>
      <vt:lpstr>Efeito Moiré  </vt:lpstr>
      <vt:lpstr>Efeito das Rodas da Carruagem Wagon wheel illusion  </vt:lpstr>
      <vt:lpstr>Artefatos de Amostragem em Computação Gráfica</vt:lpstr>
      <vt:lpstr>Problema de aliasing</vt:lpstr>
      <vt:lpstr>Amostragens</vt:lpstr>
      <vt:lpstr>A subamostragem cria "aliases"</vt:lpstr>
      <vt:lpstr>“Alias” = Identidade Falsa</vt:lpstr>
      <vt:lpstr>Aliasing</vt:lpstr>
      <vt:lpstr>Anti-aliasing</vt:lpstr>
      <vt:lpstr>Amostragem por Pontos vs Anti-Aliasing  </vt:lpstr>
      <vt:lpstr>Borrar Imagem vs. Anti-aliasing</vt:lpstr>
      <vt:lpstr>Teorema de Nyquist </vt:lpstr>
      <vt:lpstr>Sinal vs frequência de Nyquist: exemplo</vt:lpstr>
      <vt:lpstr>Sinal vs frequência de Nyquist: exemplo</vt:lpstr>
      <vt:lpstr>Anti-aliasing usado na primeira parte do curso</vt:lpstr>
      <vt:lpstr>Antialiasing calculando o valor médio do pixel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2023-05-06T21:51:41Z</dcterms:modified>
</cp:coreProperties>
</file>